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79A0-9860-4AEF-97E2-F6BC476C95AF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45B3-39AD-4BD5-8B3E-A82D83190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18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79A0-9860-4AEF-97E2-F6BC476C95AF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45B3-39AD-4BD5-8B3E-A82D83190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44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79A0-9860-4AEF-97E2-F6BC476C95AF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45B3-39AD-4BD5-8B3E-A82D83190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27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79A0-9860-4AEF-97E2-F6BC476C95AF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45B3-39AD-4BD5-8B3E-A82D83190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2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79A0-9860-4AEF-97E2-F6BC476C95AF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45B3-39AD-4BD5-8B3E-A82D83190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42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79A0-9860-4AEF-97E2-F6BC476C95AF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45B3-39AD-4BD5-8B3E-A82D83190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69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79A0-9860-4AEF-97E2-F6BC476C95AF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45B3-39AD-4BD5-8B3E-A82D83190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11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79A0-9860-4AEF-97E2-F6BC476C95AF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45B3-39AD-4BD5-8B3E-A82D83190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023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79A0-9860-4AEF-97E2-F6BC476C95AF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45B3-39AD-4BD5-8B3E-A82D83190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384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79A0-9860-4AEF-97E2-F6BC476C95AF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45B3-39AD-4BD5-8B3E-A82D83190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08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79A0-9860-4AEF-97E2-F6BC476C95AF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45B3-39AD-4BD5-8B3E-A82D83190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615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979A0-9860-4AEF-97E2-F6BC476C95AF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F45B3-39AD-4BD5-8B3E-A82D83190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76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D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0070C0"/>
                </a:solidFill>
              </a:rPr>
              <a:t>S</a:t>
            </a:r>
            <a:r>
              <a:rPr lang="en-US" b="1" dirty="0" smtClean="0">
                <a:solidFill>
                  <a:srgbClr val="FFC000"/>
                </a:solidFill>
              </a:rPr>
              <a:t>C</a:t>
            </a:r>
            <a:r>
              <a:rPr lang="en-US" dirty="0" smtClean="0"/>
              <a:t> personality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902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SUPPORTIVE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who have both RESERVED and PEOPLE-ORIENTED traits often exhibit </a:t>
            </a:r>
            <a:r>
              <a:rPr lang="en-US" i="1" dirty="0" smtClean="0"/>
              <a:t>supportive</a:t>
            </a:r>
            <a:r>
              <a:rPr lang="en-US" dirty="0" smtClean="0"/>
              <a:t> and </a:t>
            </a:r>
            <a:r>
              <a:rPr lang="en-US" i="1" dirty="0" smtClean="0"/>
              <a:t>steady</a:t>
            </a:r>
            <a:r>
              <a:rPr lang="en-US" dirty="0" smtClean="0"/>
              <a:t> behaviors</a:t>
            </a:r>
          </a:p>
          <a:p>
            <a:r>
              <a:rPr lang="en-US" dirty="0" smtClean="0"/>
              <a:t>They usually focus on </a:t>
            </a:r>
            <a:r>
              <a:rPr lang="en-US" b="1" dirty="0" smtClean="0"/>
              <a:t>preserving</a:t>
            </a:r>
            <a:r>
              <a:rPr lang="en-US" dirty="0" smtClean="0"/>
              <a:t> </a:t>
            </a:r>
            <a:r>
              <a:rPr lang="en-US" b="1" dirty="0" smtClean="0"/>
              <a:t>relationships</a:t>
            </a:r>
            <a:r>
              <a:rPr lang="en-US" dirty="0" smtClean="0"/>
              <a:t> and on creating or maintaining </a:t>
            </a:r>
            <a:r>
              <a:rPr lang="en-US" b="1" dirty="0" smtClean="0"/>
              <a:t>peace</a:t>
            </a:r>
            <a:r>
              <a:rPr lang="en-US" dirty="0" smtClean="0"/>
              <a:t> and </a:t>
            </a:r>
            <a:r>
              <a:rPr lang="en-US" b="1" dirty="0" smtClean="0"/>
              <a:t>harmony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6561" y="3716254"/>
            <a:ext cx="3077967" cy="2957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422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CAUTIOUS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who have both RESERVED and TASK-ORIENTED traits often exhibit </a:t>
            </a:r>
            <a:r>
              <a:rPr lang="en-US" i="1" dirty="0" smtClean="0"/>
              <a:t>cautious </a:t>
            </a:r>
            <a:r>
              <a:rPr lang="en-US" dirty="0" smtClean="0"/>
              <a:t>and </a:t>
            </a:r>
            <a:r>
              <a:rPr lang="en-US" i="1" dirty="0" smtClean="0"/>
              <a:t>careful</a:t>
            </a:r>
            <a:r>
              <a:rPr lang="en-US" dirty="0" smtClean="0"/>
              <a:t> behaviors</a:t>
            </a:r>
          </a:p>
          <a:p>
            <a:r>
              <a:rPr lang="en-US" dirty="0" smtClean="0"/>
              <a:t>They usually focus on </a:t>
            </a:r>
            <a:r>
              <a:rPr lang="en-US" b="1" dirty="0" smtClean="0"/>
              <a:t>facts</a:t>
            </a:r>
            <a:r>
              <a:rPr lang="en-US" dirty="0" smtClean="0"/>
              <a:t>, </a:t>
            </a:r>
            <a:r>
              <a:rPr lang="en-US" b="1" dirty="0" smtClean="0"/>
              <a:t>rules</a:t>
            </a:r>
            <a:r>
              <a:rPr lang="en-US" dirty="0" smtClean="0"/>
              <a:t>, and </a:t>
            </a:r>
            <a:r>
              <a:rPr lang="en-US" b="1" dirty="0" smtClean="0"/>
              <a:t>correctness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3024" y="3791953"/>
            <a:ext cx="3007085" cy="3066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747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/>
          <a:srcRect l="18220" t="9735" r="19301" b="6702"/>
          <a:stretch/>
        </p:blipFill>
        <p:spPr bwMode="auto">
          <a:xfrm>
            <a:off x="1487978" y="365125"/>
            <a:ext cx="9734204" cy="64097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63610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00B0F0"/>
                </a:solidFill>
              </a:rPr>
              <a:t>S</a:t>
            </a:r>
            <a:r>
              <a:rPr lang="en-US" dirty="0" smtClean="0">
                <a:solidFill>
                  <a:srgbClr val="FFC000"/>
                </a:solidFill>
              </a:rPr>
              <a:t>C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Foundation comes from Harvard psychologist Dr. William Moulton Marston and his work in the 1920’s</a:t>
            </a:r>
          </a:p>
          <a:p>
            <a:r>
              <a:rPr lang="en-US" dirty="0" smtClean="0"/>
              <a:t>He developed a theory that people tend to develop a “self-concept” based on one of FOUR factors</a:t>
            </a:r>
          </a:p>
          <a:p>
            <a:pPr lvl="1"/>
            <a:r>
              <a:rPr lang="en-US" dirty="0" smtClean="0"/>
              <a:t>DOMINANCE</a:t>
            </a:r>
          </a:p>
          <a:p>
            <a:pPr lvl="1"/>
            <a:r>
              <a:rPr lang="en-US" dirty="0" smtClean="0"/>
              <a:t>INDUCEMENT</a:t>
            </a:r>
          </a:p>
          <a:p>
            <a:pPr lvl="1"/>
            <a:r>
              <a:rPr lang="en-US" dirty="0" smtClean="0"/>
              <a:t>STEADINESS</a:t>
            </a:r>
          </a:p>
          <a:p>
            <a:pPr lvl="1"/>
            <a:r>
              <a:rPr lang="en-US" dirty="0" smtClean="0"/>
              <a:t>COMPLIANCE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134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Based on “</a:t>
            </a:r>
            <a:r>
              <a:rPr lang="en-US" i="1" dirty="0" smtClean="0"/>
              <a:t>Normal” </a:t>
            </a:r>
            <a:r>
              <a:rPr lang="en-US" dirty="0" smtClean="0"/>
              <a:t>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pictorially illustrate the DISC model, we represent the range of normal human behaviors and perspectives as a CIRCLE</a:t>
            </a:r>
          </a:p>
          <a:p>
            <a:r>
              <a:rPr lang="en-US" dirty="0" smtClean="0"/>
              <a:t>“Normal human behaviors” means behaviors and perspectives derived from mainstream, healthy psychology</a:t>
            </a:r>
          </a:p>
          <a:p>
            <a:r>
              <a:rPr lang="en-US" dirty="0" smtClean="0"/>
              <a:t>To effectively use the DISC model though remember NOTHING in the DISC model describes or discusses any type of psychosis, mental illness, or psychological abnormality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32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DISC model is based on how we react to two defining MOTIVATORS which tend to drive behaviors</a:t>
            </a:r>
          </a:p>
          <a:p>
            <a:pPr lvl="1"/>
            <a:r>
              <a:rPr lang="en-US" sz="3200" dirty="0" smtClean="0"/>
              <a:t>Motor Drive</a:t>
            </a:r>
          </a:p>
          <a:p>
            <a:pPr lvl="2"/>
            <a:r>
              <a:rPr lang="en-US" sz="2800" dirty="0" smtClean="0"/>
              <a:t>The “Pace” Drive</a:t>
            </a:r>
          </a:p>
          <a:p>
            <a:pPr lvl="1"/>
            <a:r>
              <a:rPr lang="en-US" sz="3200" dirty="0" smtClean="0"/>
              <a:t>Compass Drive</a:t>
            </a:r>
          </a:p>
          <a:p>
            <a:pPr lvl="2"/>
            <a:r>
              <a:rPr lang="en-US" sz="2800" dirty="0" smtClean="0"/>
              <a:t>The “Priority” Drive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99300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Motor Drive (Pace Drive)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396789" cy="4703512"/>
          </a:xfrm>
        </p:spPr>
        <p:txBody>
          <a:bodyPr/>
          <a:lstStyle/>
          <a:p>
            <a:r>
              <a:rPr lang="en-US" dirty="0" smtClean="0"/>
              <a:t>The Upper Half represents outgoing or fast-paced people</a:t>
            </a:r>
          </a:p>
          <a:p>
            <a:pPr lvl="1"/>
            <a:r>
              <a:rPr lang="en-US" dirty="0" smtClean="0"/>
              <a:t>People here tend to: move fast, talk fast, and decide fast</a:t>
            </a:r>
          </a:p>
          <a:p>
            <a:r>
              <a:rPr lang="en-US" dirty="0" smtClean="0"/>
              <a:t>The Lower Half represents reserved or slower-paced people</a:t>
            </a:r>
          </a:p>
          <a:p>
            <a:pPr lvl="1"/>
            <a:r>
              <a:rPr lang="en-US" dirty="0" smtClean="0"/>
              <a:t>People here tend to: speak more slowly and softly, prefer to consider things carefully and thoroughly</a:t>
            </a:r>
          </a:p>
          <a:p>
            <a:r>
              <a:rPr lang="en-US" dirty="0" smtClean="0"/>
              <a:t>REMINDER:  THESE DESCRIPTIONS ARE </a:t>
            </a:r>
            <a:r>
              <a:rPr lang="en-US" i="1" dirty="0" smtClean="0"/>
              <a:t>tendencies</a:t>
            </a:r>
            <a:r>
              <a:rPr lang="en-US" dirty="0" smtClean="0"/>
              <a:t> </a:t>
            </a:r>
            <a:r>
              <a:rPr lang="en-US" u="sng" dirty="0" smtClean="0"/>
              <a:t>NOT</a:t>
            </a:r>
            <a:r>
              <a:rPr lang="en-US" dirty="0" smtClean="0"/>
              <a:t> </a:t>
            </a:r>
            <a:r>
              <a:rPr lang="en-US" i="1" dirty="0" smtClean="0"/>
              <a:t>absolutes</a:t>
            </a:r>
            <a:endParaRPr lang="en-US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6167" y="1981199"/>
            <a:ext cx="4316864" cy="395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836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Compass Drive (Priority Drive)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6220326" cy="4831849"/>
          </a:xfrm>
        </p:spPr>
        <p:txBody>
          <a:bodyPr/>
          <a:lstStyle/>
          <a:p>
            <a:r>
              <a:rPr lang="en-US" dirty="0" smtClean="0"/>
              <a:t>The Left Half represents task-oriented people</a:t>
            </a:r>
          </a:p>
          <a:p>
            <a:pPr lvl="1"/>
            <a:r>
              <a:rPr lang="en-US" dirty="0" smtClean="0"/>
              <a:t>People here tend to: focus on logic, data, results, and projects</a:t>
            </a:r>
          </a:p>
          <a:p>
            <a:r>
              <a:rPr lang="en-US" dirty="0" smtClean="0"/>
              <a:t>The Right Half represents people-oriented people</a:t>
            </a:r>
          </a:p>
          <a:p>
            <a:pPr lvl="1"/>
            <a:r>
              <a:rPr lang="en-US" dirty="0" smtClean="0"/>
              <a:t>People here tend to: focus on experiences, feelings, relationships, and interactions with people</a:t>
            </a:r>
          </a:p>
          <a:p>
            <a:r>
              <a:rPr lang="en-US" dirty="0" smtClean="0"/>
              <a:t>REMINDER:  THESE DESCRIPTIONS ARE </a:t>
            </a:r>
            <a:r>
              <a:rPr lang="en-US" i="1" dirty="0" smtClean="0"/>
              <a:t>tendencies</a:t>
            </a:r>
            <a:r>
              <a:rPr lang="en-US" dirty="0" smtClean="0"/>
              <a:t> </a:t>
            </a:r>
            <a:r>
              <a:rPr lang="en-US" u="sng" dirty="0" smtClean="0"/>
              <a:t>NOT</a:t>
            </a:r>
            <a:r>
              <a:rPr lang="en-US" dirty="0" smtClean="0"/>
              <a:t> </a:t>
            </a:r>
            <a:r>
              <a:rPr lang="en-US" i="1" dirty="0" smtClean="0"/>
              <a:t>absolutes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5382" y="2358190"/>
            <a:ext cx="4936618" cy="311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709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Basic DISC Styles/Types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38011" cy="4478922"/>
          </a:xfrm>
        </p:spPr>
        <p:txBody>
          <a:bodyPr/>
          <a:lstStyle/>
          <a:p>
            <a:r>
              <a:rPr lang="en-US" dirty="0" smtClean="0"/>
              <a:t>About 80% of people have two “high” DISC types</a:t>
            </a:r>
          </a:p>
          <a:p>
            <a:pPr lvl="1"/>
            <a:r>
              <a:rPr lang="en-US" dirty="0" smtClean="0"/>
              <a:t>One is most likely higher than the other and is your </a:t>
            </a:r>
            <a:r>
              <a:rPr lang="en-US" b="1" dirty="0" smtClean="0"/>
              <a:t>PRIMARY</a:t>
            </a:r>
            <a:r>
              <a:rPr lang="en-US" dirty="0" smtClean="0"/>
              <a:t> style with the second one </a:t>
            </a:r>
            <a:r>
              <a:rPr lang="en-US" b="1" dirty="0" smtClean="0"/>
              <a:t>INFLUENCING</a:t>
            </a:r>
            <a:r>
              <a:rPr lang="en-US" dirty="0" smtClean="0"/>
              <a:t> the primary style</a:t>
            </a:r>
          </a:p>
          <a:p>
            <a:pPr lvl="1"/>
            <a:r>
              <a:rPr lang="en-US" dirty="0" smtClean="0"/>
              <a:t>C/D means C is </a:t>
            </a:r>
            <a:r>
              <a:rPr lang="en-US" b="1" dirty="0" smtClean="0"/>
              <a:t>PRIMARY</a:t>
            </a:r>
            <a:r>
              <a:rPr lang="en-US" dirty="0" smtClean="0"/>
              <a:t> and D is </a:t>
            </a:r>
            <a:r>
              <a:rPr lang="en-US" b="1" dirty="0" smtClean="0"/>
              <a:t>INFLUENCING</a:t>
            </a:r>
          </a:p>
          <a:p>
            <a:r>
              <a:rPr lang="en-US" dirty="0" smtClean="0"/>
              <a:t>5% have only 1 “high” DISC type</a:t>
            </a:r>
          </a:p>
          <a:p>
            <a:r>
              <a:rPr lang="en-US" dirty="0" smtClean="0"/>
              <a:t>15% have TWO secondary types that influence their primary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5789" y="2221624"/>
            <a:ext cx="6015789" cy="330431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91231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DOMINANT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who have both OUTGOING and TASK-ORIENTED traits often exhibit </a:t>
            </a:r>
            <a:r>
              <a:rPr lang="en-US" i="1" dirty="0" smtClean="0"/>
              <a:t>dominant </a:t>
            </a:r>
            <a:r>
              <a:rPr lang="en-US" dirty="0" smtClean="0"/>
              <a:t> and </a:t>
            </a:r>
            <a:r>
              <a:rPr lang="en-US" i="1" dirty="0" smtClean="0"/>
              <a:t>direct</a:t>
            </a:r>
            <a:r>
              <a:rPr lang="en-US" dirty="0" smtClean="0"/>
              <a:t> behaviors</a:t>
            </a:r>
          </a:p>
          <a:p>
            <a:r>
              <a:rPr lang="en-US" dirty="0" smtClean="0"/>
              <a:t>They usually focus on </a:t>
            </a:r>
            <a:r>
              <a:rPr lang="en-US" b="1" dirty="0" smtClean="0"/>
              <a:t>results</a:t>
            </a:r>
            <a:r>
              <a:rPr lang="en-US" dirty="0" smtClean="0"/>
              <a:t>, </a:t>
            </a:r>
            <a:r>
              <a:rPr lang="en-US" b="1" dirty="0" smtClean="0"/>
              <a:t>problem-solving</a:t>
            </a:r>
            <a:r>
              <a:rPr lang="en-US" dirty="0" smtClean="0"/>
              <a:t>, and the </a:t>
            </a:r>
            <a:r>
              <a:rPr lang="en-US" b="1" dirty="0" smtClean="0"/>
              <a:t>bottom-line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7998" y="3823786"/>
            <a:ext cx="2809103" cy="275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784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INSPIRING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who have both OUTGOING and PEOPLE-ORIENTED traits often exhibit </a:t>
            </a:r>
            <a:r>
              <a:rPr lang="en-US" i="1" dirty="0" smtClean="0"/>
              <a:t>inspiring</a:t>
            </a:r>
            <a:r>
              <a:rPr lang="en-US" dirty="0" smtClean="0"/>
              <a:t> and </a:t>
            </a:r>
            <a:r>
              <a:rPr lang="en-US" i="1" dirty="0" smtClean="0"/>
              <a:t>interactive</a:t>
            </a:r>
            <a:r>
              <a:rPr lang="en-US" dirty="0" smtClean="0"/>
              <a:t> behaviors</a:t>
            </a:r>
          </a:p>
          <a:p>
            <a:r>
              <a:rPr lang="en-US" dirty="0" smtClean="0"/>
              <a:t>They usually focus on </a:t>
            </a:r>
            <a:r>
              <a:rPr lang="en-US" b="1" dirty="0" smtClean="0"/>
              <a:t>interacting</a:t>
            </a:r>
            <a:r>
              <a:rPr lang="en-US" dirty="0" smtClean="0"/>
              <a:t> with people, </a:t>
            </a:r>
            <a:r>
              <a:rPr lang="en-US" b="1" dirty="0" smtClean="0"/>
              <a:t>having fun</a:t>
            </a:r>
            <a:r>
              <a:rPr lang="en-US" dirty="0" smtClean="0"/>
              <a:t>, and/or </a:t>
            </a:r>
            <a:r>
              <a:rPr lang="en-US" b="1" dirty="0" smtClean="0"/>
              <a:t>creating excitement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3759" y="3888205"/>
            <a:ext cx="3198241" cy="296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959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440</Words>
  <Application>Microsoft Office PowerPoint</Application>
  <PresentationFormat>Widescreen</PresentationFormat>
  <Paragraphs>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DISC personality testing</vt:lpstr>
      <vt:lpstr>DISC Model</vt:lpstr>
      <vt:lpstr>Based on “Normal” Behaviors</vt:lpstr>
      <vt:lpstr>Drives</vt:lpstr>
      <vt:lpstr>Motor Drive (Pace Drive)</vt:lpstr>
      <vt:lpstr>Compass Drive (Priority Drive)</vt:lpstr>
      <vt:lpstr>Four Basic DISC Styles/Types</vt:lpstr>
      <vt:lpstr>DOMINANT</vt:lpstr>
      <vt:lpstr>INSPIRING</vt:lpstr>
      <vt:lpstr>SUPPORTIVE</vt:lpstr>
      <vt:lpstr>CAUTIOUS</vt:lpstr>
      <vt:lpstr>PowerPoint Presentation</vt:lpstr>
    </vt:vector>
  </TitlesOfParts>
  <Company>Issaquah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 personality testing</dc:title>
  <dc:creator>Henry, Kelly    IHS - Staff</dc:creator>
  <cp:lastModifiedBy>Henry, Kelly    IHS - Staff</cp:lastModifiedBy>
  <cp:revision>5</cp:revision>
  <dcterms:created xsi:type="dcterms:W3CDTF">2019-09-09T16:28:18Z</dcterms:created>
  <dcterms:modified xsi:type="dcterms:W3CDTF">2019-09-09T17:41:54Z</dcterms:modified>
</cp:coreProperties>
</file>