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>
        <p:scale>
          <a:sx n="83" d="100"/>
          <a:sy n="83" d="100"/>
        </p:scale>
        <p:origin x="45" y="2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015F-64DD-42F9-B4EE-F106D6D61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4CDD65-49DD-4EA5-BD1D-DDA07946B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AAA2D-7445-43C4-AE43-39433E85B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B3C2-9EF4-4131-B952-7967F0DF44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A48F6-0DB4-4312-B27E-3CA05C04D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4F972-8867-4949-BB70-C0FE9B797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3FB4-008D-4FE9-AC50-FC25F4F5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8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746A6-9D9B-4B89-A0FF-AA2366AA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55A54-0572-4668-ACD7-C6542756F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8C244-B61F-4947-A944-588E45A72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B3C2-9EF4-4131-B952-7967F0DF44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CF935-3610-446C-AD1B-528F7BB7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F9031-47C2-44F8-8DAD-298AF56A7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3FB4-008D-4FE9-AC50-FC25F4F5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1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D7FFD3-0972-4A2C-BBD0-700031CEFE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72873-5183-4211-B0BF-290E91438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9528C-6CB1-404F-8BB4-8CCACE673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B3C2-9EF4-4131-B952-7967F0DF44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ADD12-365C-459E-8C76-D0C114F0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167F3-0335-4993-BE14-156DD895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3FB4-008D-4FE9-AC50-FC25F4F5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1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F7170-3AC7-4E51-BF82-403C866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EE019-6333-4F91-8B62-8B748FBB6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77020-88EC-4688-A17D-644B11DE9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B3C2-9EF4-4131-B952-7967F0DF44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AE438-CB45-4711-BE09-C0E5CBD46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D669B-54A3-4A66-88FE-5F86E0E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3FB4-008D-4FE9-AC50-FC25F4F5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4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2CE4A-C311-453F-9B45-550175B4B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3ED5A-A398-4028-A511-B396B1B49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4C914-CBEC-4A48-A6FB-C71614A8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B3C2-9EF4-4131-B952-7967F0DF44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629E5-AB0A-4C97-AB46-70D93D13D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CD0B0-0223-44A4-9159-56DAF54A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3FB4-008D-4FE9-AC50-FC25F4F5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2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96B8A-D52A-485F-BFD8-07DDBAEBC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33FC4-AB9E-4B2D-AA1F-35D8D785F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63A43-DADC-42A2-A590-743E9D2D6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4CFF3-95D5-4C14-864D-54BAE17C9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B3C2-9EF4-4131-B952-7967F0DF44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10F73-C77B-463E-BB19-87FAEFE7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0FC6E-02BD-46EB-933D-2E6AF9086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3FB4-008D-4FE9-AC50-FC25F4F5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9F9BB-6BE8-45D9-8FF7-47D09664A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AAE27-7483-4C3F-8B3A-A16A27B05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B726F3-0101-4785-A179-C844C99DE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A810B-3038-4F4B-BABA-9B95E72326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0CB185-FDCC-4101-A35C-ECAA6762D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75E77B-9A13-435F-8388-C92CC1DA0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B3C2-9EF4-4131-B952-7967F0DF44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A8BD6F-FD6E-4EBE-BBCA-5B311421C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DEF8B6-B2B4-431C-BF3F-3A63ABC90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3FB4-008D-4FE9-AC50-FC25F4F5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8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0EB2C-4E26-4853-A24D-804FE6DFE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8021F9-5DD9-4E8D-BD7D-21E1AFC9E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B3C2-9EF4-4131-B952-7967F0DF44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87A040-B00A-4F5E-96F2-657D54E4B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C95CD-A402-4C7D-AFE1-652CA15A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3FB4-008D-4FE9-AC50-FC25F4F5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9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A24522-9D20-4888-9723-18DF4AB0E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B3C2-9EF4-4131-B952-7967F0DF44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B61D58-13C7-4136-839D-74773FD26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F85446-253B-419C-9491-5785FEA3A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3FB4-008D-4FE9-AC50-FC25F4F5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9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1AB7F-6EDE-4E1E-BA4E-457EDB887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E2083-A23F-47CD-9EBC-48AEF0BA6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31523-203B-4137-9F8A-DF86E31A1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A8021-5735-402E-B412-31BE27F1D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B3C2-9EF4-4131-B952-7967F0DF44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6C348-B98B-45A3-AC60-CDC554E5A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3A2C0-623F-4D86-A8DA-F0AA01B0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3FB4-008D-4FE9-AC50-FC25F4F5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1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16D3D-8B1B-46DD-99D8-3FDCFB521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C064F7-3151-4B9F-8B9D-6DE7E57F3F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91CDA-6510-47DF-9759-8885535D3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093B8-1D2D-4E36-9F0B-973894E2F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B3C2-9EF4-4131-B952-7967F0DF44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87471-7092-4980-BD3F-FDA60A687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72641-3E2D-4A6B-BB4E-C17FE3C63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3FB4-008D-4FE9-AC50-FC25F4F5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D91F4-2CD2-4758-BBC4-63B426AEE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D7E74-A38E-4C24-AB66-AA686C3DF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0AB6-7C6C-41B6-9201-325333942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B3C2-9EF4-4131-B952-7967F0DF441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1F3C7-08E0-43D3-8D07-3C2505EAF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55CDF-8299-4698-AB35-CC91CD8F9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63FB4-008D-4FE9-AC50-FC25F4F51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1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A8E55-E078-40CF-92DE-00A9DFA8D9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S.M.A.R.T Goals</a:t>
            </a:r>
          </a:p>
        </p:txBody>
      </p:sp>
    </p:spTree>
    <p:extLst>
      <p:ext uri="{BB962C8B-B14F-4D97-AF65-F5344CB8AC3E}">
        <p14:creationId xmlns:p14="http://schemas.microsoft.com/office/powerpoint/2010/main" val="3584341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C9C28-ED58-49DE-A358-6607BDF8D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 Positive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FFC03-F8F8-4C30-B183-B7701C3C4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positive in your goal setting</a:t>
            </a:r>
          </a:p>
          <a:p>
            <a:r>
              <a:rPr lang="en-US" dirty="0"/>
              <a:t>Things that we focus on often increase</a:t>
            </a:r>
          </a:p>
          <a:p>
            <a:r>
              <a:rPr lang="en-US" dirty="0"/>
              <a:t>So if we focus on NOT doing something, or being negative, all we think about is that thing and it will increase…instead of the thing we actually do want</a:t>
            </a:r>
          </a:p>
          <a:p>
            <a:pPr lvl="1"/>
            <a:r>
              <a:rPr lang="en-US" dirty="0"/>
              <a:t>Instead of “Stop Procrastinating” … “Achieve a Daily Discipline”</a:t>
            </a:r>
          </a:p>
        </p:txBody>
      </p:sp>
    </p:spTree>
    <p:extLst>
      <p:ext uri="{BB962C8B-B14F-4D97-AF65-F5344CB8AC3E}">
        <p14:creationId xmlns:p14="http://schemas.microsoft.com/office/powerpoint/2010/main" val="788782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CB9C6-F6C2-49CE-BD42-38D72F903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goal week-long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2BEF1-96DA-45CE-9DC5-531C059CA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 you are going to make a SMART goal for this week</a:t>
            </a:r>
          </a:p>
          <a:p>
            <a:r>
              <a:rPr lang="en-US" dirty="0"/>
              <a:t>It could be personal, work related, educational, anything</a:t>
            </a:r>
          </a:p>
          <a:p>
            <a:r>
              <a:rPr lang="en-US" dirty="0"/>
              <a:t>You will need to get your goal signed of by me before the end of the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64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94A7F-7542-4CB9-939E-164F0C4B7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39CC4-805A-4E6C-B514-8ED5281BA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Goals are a part of every aspect of life:</a:t>
            </a:r>
          </a:p>
          <a:p>
            <a:pPr lvl="1"/>
            <a:r>
              <a:rPr lang="en-US" dirty="0"/>
              <a:t>What you want to achieve</a:t>
            </a:r>
          </a:p>
          <a:p>
            <a:pPr lvl="1"/>
            <a:r>
              <a:rPr lang="en-US" dirty="0"/>
              <a:t>How you conduct your relationships</a:t>
            </a:r>
          </a:p>
          <a:p>
            <a:pPr lvl="1"/>
            <a:r>
              <a:rPr lang="en-US" dirty="0"/>
              <a:t>The way you use your spare time</a:t>
            </a:r>
          </a:p>
          <a:p>
            <a:r>
              <a:rPr lang="en-US" dirty="0"/>
              <a:t>It all comes down to priorities and what you want to accomplish</a:t>
            </a:r>
          </a:p>
          <a:p>
            <a:pPr lvl="1"/>
            <a:r>
              <a:rPr lang="en-US" dirty="0"/>
              <a:t>Whether you make a conscious choice or go with subconscious preferences</a:t>
            </a:r>
          </a:p>
          <a:p>
            <a:r>
              <a:rPr lang="en-US" dirty="0"/>
              <a:t>Without setting goals life becomes a series of chaotic happenings out of our control</a:t>
            </a:r>
          </a:p>
        </p:txBody>
      </p:sp>
    </p:spTree>
    <p:extLst>
      <p:ext uri="{BB962C8B-B14F-4D97-AF65-F5344CB8AC3E}">
        <p14:creationId xmlns:p14="http://schemas.microsoft.com/office/powerpoint/2010/main" val="39439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70CBD-A072-496E-9A00-DB0A93328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is S.M.A.R.T goal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27240-C5B4-44B4-8A07-C5C26756B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S.M.A.R.T goal setting brings structure and trackability to goals and objectives</a:t>
            </a:r>
          </a:p>
          <a:p>
            <a:pPr lvl="1"/>
            <a:r>
              <a:rPr lang="en-US" dirty="0"/>
              <a:t>Creating specific paths towards a specific objective</a:t>
            </a:r>
          </a:p>
          <a:p>
            <a:pPr lvl="1"/>
            <a:r>
              <a:rPr lang="en-US" dirty="0"/>
              <a:t>Having clear checkpoints or milestones</a:t>
            </a:r>
          </a:p>
          <a:p>
            <a:pPr lvl="1"/>
            <a:r>
              <a:rPr lang="en-US" dirty="0"/>
              <a:t>Determining an estimation of a goal’s attainability</a:t>
            </a:r>
          </a:p>
        </p:txBody>
      </p:sp>
    </p:spTree>
    <p:extLst>
      <p:ext uri="{BB962C8B-B14F-4D97-AF65-F5344CB8AC3E}">
        <p14:creationId xmlns:p14="http://schemas.microsoft.com/office/powerpoint/2010/main" val="348658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2101E5-EE02-4B90-890C-6A4A30A38ABE}"/>
              </a:ext>
            </a:extLst>
          </p:cNvPr>
          <p:cNvSpPr txBox="1"/>
          <p:nvPr/>
        </p:nvSpPr>
        <p:spPr>
          <a:xfrm>
            <a:off x="2358188" y="156411"/>
            <a:ext cx="808522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dirty="0">
                <a:solidFill>
                  <a:srgbClr val="FF0000"/>
                </a:solidFill>
              </a:rPr>
              <a:t>S</a:t>
            </a:r>
            <a:r>
              <a:rPr lang="en-US" sz="12500" dirty="0"/>
              <a:t>. </a:t>
            </a:r>
            <a:r>
              <a:rPr lang="en-US" sz="12500" dirty="0">
                <a:solidFill>
                  <a:schemeClr val="accent2"/>
                </a:solidFill>
              </a:rPr>
              <a:t>M</a:t>
            </a:r>
            <a:r>
              <a:rPr lang="en-US" sz="12500" dirty="0"/>
              <a:t>. </a:t>
            </a:r>
            <a:r>
              <a:rPr lang="en-US" sz="12500" dirty="0">
                <a:solidFill>
                  <a:srgbClr val="00B050"/>
                </a:solidFill>
              </a:rPr>
              <a:t>A</a:t>
            </a:r>
            <a:r>
              <a:rPr lang="en-US" sz="12500" dirty="0"/>
              <a:t>. </a:t>
            </a:r>
            <a:r>
              <a:rPr lang="en-US" sz="12500" dirty="0">
                <a:solidFill>
                  <a:srgbClr val="0070C0"/>
                </a:solidFill>
              </a:rPr>
              <a:t>R</a:t>
            </a:r>
            <a:r>
              <a:rPr lang="en-US" sz="12500" dirty="0"/>
              <a:t>. </a:t>
            </a:r>
            <a:r>
              <a:rPr lang="en-US" sz="12500" dirty="0">
                <a:solidFill>
                  <a:srgbClr val="7030A0"/>
                </a:solidFill>
              </a:rPr>
              <a:t>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A99D3-FC23-4B74-A64D-1D1216E1C898}"/>
              </a:ext>
            </a:extLst>
          </p:cNvPr>
          <p:cNvSpPr txBox="1"/>
          <p:nvPr/>
        </p:nvSpPr>
        <p:spPr>
          <a:xfrm>
            <a:off x="2526631" y="1869497"/>
            <a:ext cx="4090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PECIFIC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E3862-CFBD-4BE9-9434-9A49C8523127}"/>
              </a:ext>
            </a:extLst>
          </p:cNvPr>
          <p:cNvSpPr txBox="1"/>
          <p:nvPr/>
        </p:nvSpPr>
        <p:spPr>
          <a:xfrm>
            <a:off x="4369467" y="1869497"/>
            <a:ext cx="5293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EASURABLE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1373C7-A7E8-49ED-8F29-4D6694CA3C1D}"/>
              </a:ext>
            </a:extLst>
          </p:cNvPr>
          <p:cNvSpPr txBox="1"/>
          <p:nvPr/>
        </p:nvSpPr>
        <p:spPr>
          <a:xfrm>
            <a:off x="6212303" y="1869496"/>
            <a:ext cx="5293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TTAINABLE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D6F5DD-D229-4836-9131-B592591E737E}"/>
              </a:ext>
            </a:extLst>
          </p:cNvPr>
          <p:cNvSpPr txBox="1"/>
          <p:nvPr/>
        </p:nvSpPr>
        <p:spPr>
          <a:xfrm>
            <a:off x="7928809" y="1869496"/>
            <a:ext cx="5293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ELEVANT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ABD580-2F71-408F-A77E-5556FCF73A23}"/>
              </a:ext>
            </a:extLst>
          </p:cNvPr>
          <p:cNvSpPr txBox="1"/>
          <p:nvPr/>
        </p:nvSpPr>
        <p:spPr>
          <a:xfrm>
            <a:off x="9569117" y="1869496"/>
            <a:ext cx="5293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IMELY</a:t>
            </a:r>
          </a:p>
        </p:txBody>
      </p:sp>
    </p:spTree>
    <p:extLst>
      <p:ext uri="{BB962C8B-B14F-4D97-AF65-F5344CB8AC3E}">
        <p14:creationId xmlns:p14="http://schemas.microsoft.com/office/powerpoint/2010/main" val="196000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EC28-BB8C-4AA2-88D4-01E53E8EF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SPECIFIC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2CD54-C77E-4CB4-9E3E-71C3041E4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074"/>
            <a:ext cx="10515600" cy="5113421"/>
          </a:xfrm>
        </p:spPr>
        <p:txBody>
          <a:bodyPr>
            <a:normAutofit/>
          </a:bodyPr>
          <a:lstStyle/>
          <a:p>
            <a:r>
              <a:rPr lang="en-US" dirty="0"/>
              <a:t>What </a:t>
            </a:r>
            <a:r>
              <a:rPr lang="en-US" u="sng" dirty="0"/>
              <a:t>exactly</a:t>
            </a:r>
            <a:r>
              <a:rPr lang="en-US" dirty="0"/>
              <a:t> do you want to achieve?</a:t>
            </a:r>
          </a:p>
          <a:p>
            <a:pPr lvl="1"/>
            <a:r>
              <a:rPr lang="en-US" dirty="0"/>
              <a:t>Not just, “I want to be a millionaire” but rather “I want to make $50,000 a month for the next ten years by creating new software”</a:t>
            </a:r>
          </a:p>
          <a:p>
            <a:r>
              <a:rPr lang="en-US" dirty="0"/>
              <a:t>Ask yourself:</a:t>
            </a:r>
          </a:p>
          <a:p>
            <a:pPr lvl="1"/>
            <a:r>
              <a:rPr lang="en-US" dirty="0"/>
              <a:t>What exactly do I want to achieve?</a:t>
            </a:r>
          </a:p>
          <a:p>
            <a:pPr lvl="1"/>
            <a:r>
              <a:rPr lang="en-US" dirty="0"/>
              <a:t>Where?</a:t>
            </a:r>
          </a:p>
          <a:p>
            <a:pPr lvl="1"/>
            <a:r>
              <a:rPr lang="en-US" dirty="0"/>
              <a:t>How?</a:t>
            </a:r>
          </a:p>
          <a:p>
            <a:pPr lvl="1"/>
            <a:r>
              <a:rPr lang="en-US" dirty="0"/>
              <a:t>When?</a:t>
            </a:r>
          </a:p>
          <a:p>
            <a:pPr lvl="1"/>
            <a:r>
              <a:rPr lang="en-US" dirty="0"/>
              <a:t>With whom?</a:t>
            </a:r>
          </a:p>
          <a:p>
            <a:pPr lvl="1"/>
            <a:r>
              <a:rPr lang="en-US" dirty="0"/>
              <a:t>What are the conditions and limitations?</a:t>
            </a:r>
          </a:p>
          <a:p>
            <a:pPr lvl="1"/>
            <a:r>
              <a:rPr lang="en-US" dirty="0"/>
              <a:t>Why exactly do I want to reach this goal?</a:t>
            </a:r>
          </a:p>
          <a:p>
            <a:pPr lvl="1"/>
            <a:r>
              <a:rPr lang="en-US" dirty="0"/>
              <a:t>What are possible alternative ways of achieving the same goal?</a:t>
            </a:r>
          </a:p>
        </p:txBody>
      </p:sp>
    </p:spTree>
    <p:extLst>
      <p:ext uri="{BB962C8B-B14F-4D97-AF65-F5344CB8AC3E}">
        <p14:creationId xmlns:p14="http://schemas.microsoft.com/office/powerpoint/2010/main" val="3720195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A6903-24D1-4CC6-BD32-33D4F28A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MEASURABLE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79EF0-17E3-4DB6-8A1A-EB6057DD0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Measurable means you can identify exactly what it is you will see, hear, and feel when the goal is reached</a:t>
            </a:r>
          </a:p>
          <a:p>
            <a:r>
              <a:rPr lang="en-US" dirty="0"/>
              <a:t>Measurable means breaking the goal down into measurable elements</a:t>
            </a:r>
          </a:p>
          <a:p>
            <a:r>
              <a:rPr lang="en-US" dirty="0"/>
              <a:t>Measurable means having concrete evidence</a:t>
            </a:r>
          </a:p>
          <a:p>
            <a:pPr lvl="1"/>
            <a:r>
              <a:rPr lang="en-US" dirty="0"/>
              <a:t>Happier is not evidence</a:t>
            </a:r>
          </a:p>
          <a:p>
            <a:pPr lvl="1"/>
            <a:r>
              <a:rPr lang="en-US" dirty="0"/>
              <a:t>Not smoking anymore because you are choosing a healthier lifestyle is</a:t>
            </a:r>
          </a:p>
          <a:p>
            <a:r>
              <a:rPr lang="en-US" dirty="0"/>
              <a:t>Having measurable goals also helps in refining exactly what it is you want to achieve</a:t>
            </a:r>
          </a:p>
          <a:p>
            <a:r>
              <a:rPr lang="en-US" dirty="0"/>
              <a:t>Defining the physical manifestations of the goal makes it clearer and easier to reach</a:t>
            </a:r>
          </a:p>
        </p:txBody>
      </p:sp>
    </p:spTree>
    <p:extLst>
      <p:ext uri="{BB962C8B-B14F-4D97-AF65-F5344CB8AC3E}">
        <p14:creationId xmlns:p14="http://schemas.microsoft.com/office/powerpoint/2010/main" val="29299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658BC-E626-4D79-97DA-6816BDEF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ATTAINABLE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9C8D9-E0A3-45BC-95E7-45E7018E3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Attainable is ensuring and investigating if the goal really is something you can do</a:t>
            </a:r>
          </a:p>
          <a:p>
            <a:r>
              <a:rPr lang="en-US" dirty="0"/>
              <a:t>To determine this you must:</a:t>
            </a:r>
          </a:p>
          <a:p>
            <a:pPr lvl="1"/>
            <a:r>
              <a:rPr lang="en-US" dirty="0"/>
              <a:t>Weight the effort, time, and other costs against the profits, other obligations, and priorities you have in life</a:t>
            </a:r>
          </a:p>
          <a:p>
            <a:r>
              <a:rPr lang="en-US" dirty="0"/>
              <a:t>If you don’t have the time, money, or talent you won’t reach your goal and will be disappointed</a:t>
            </a:r>
          </a:p>
          <a:p>
            <a:r>
              <a:rPr lang="en-US" dirty="0"/>
              <a:t>This doesn’t mean you can’t take something that seems impossible and make it happen</a:t>
            </a:r>
          </a:p>
          <a:p>
            <a:pPr lvl="1"/>
            <a:r>
              <a:rPr lang="en-US" dirty="0"/>
              <a:t>After all, if you wanted to be twice as fast at running the mile this year, isn’t 1.8 times as fast almost just as good?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69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4DF7B-6550-4C35-BEAF-15C119D9A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RELEVANT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64C03-D045-4EB4-8CD4-FB4ED0909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reaching your goal relevant to you?</a:t>
            </a:r>
          </a:p>
          <a:p>
            <a:r>
              <a:rPr lang="en-US" dirty="0"/>
              <a:t>Do you have what it takes to meet this goal?</a:t>
            </a:r>
          </a:p>
          <a:p>
            <a:pPr lvl="1"/>
            <a:r>
              <a:rPr lang="en-US" dirty="0"/>
              <a:t>If not, what can you do to change that?</a:t>
            </a:r>
          </a:p>
          <a:p>
            <a:r>
              <a:rPr lang="en-US" dirty="0"/>
              <a:t>Mainly though, why do you want to reach the goal?  What is the objective behind the goal and will this goal really achieve that?</a:t>
            </a:r>
          </a:p>
        </p:txBody>
      </p:sp>
    </p:spTree>
    <p:extLst>
      <p:ext uri="{BB962C8B-B14F-4D97-AF65-F5344CB8AC3E}">
        <p14:creationId xmlns:p14="http://schemas.microsoft.com/office/powerpoint/2010/main" val="403606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6FB19-A606-4747-A4EA-ECC270648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TIMELY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03AE8-D595-47E9-B66E-AD6A1CB67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 tentative plan of everything you will need to do to meet this goal</a:t>
            </a:r>
          </a:p>
          <a:p>
            <a:r>
              <a:rPr lang="en-US" dirty="0"/>
              <a:t>Install deadlines for the small checkpoints or milestones</a:t>
            </a:r>
          </a:p>
          <a:p>
            <a:r>
              <a:rPr lang="en-US" dirty="0"/>
              <a:t>Keep deadlines realistic, to keep morale high</a:t>
            </a:r>
          </a:p>
          <a:p>
            <a:r>
              <a:rPr lang="en-US" dirty="0"/>
              <a:t>Making ridiculous or unmeetable deadlines can have the perverse effect of making path to the goal seem unobtainable and therefore not worth it</a:t>
            </a:r>
          </a:p>
        </p:txBody>
      </p:sp>
    </p:spTree>
    <p:extLst>
      <p:ext uri="{BB962C8B-B14F-4D97-AF65-F5344CB8AC3E}">
        <p14:creationId xmlns:p14="http://schemas.microsoft.com/office/powerpoint/2010/main" val="3848808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634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S.M.A.R.T Goals</vt:lpstr>
      <vt:lpstr>Goals</vt:lpstr>
      <vt:lpstr>So what is S.M.A.R.T goal setting</vt:lpstr>
      <vt:lpstr>PowerPoint Presentation</vt:lpstr>
      <vt:lpstr>SPECIFIC</vt:lpstr>
      <vt:lpstr>MEASURABLE</vt:lpstr>
      <vt:lpstr>ATTAINABLE</vt:lpstr>
      <vt:lpstr>RELEVANT</vt:lpstr>
      <vt:lpstr>TIMELY</vt:lpstr>
      <vt:lpstr>Stay Positive</vt:lpstr>
      <vt:lpstr>SMART goal week-long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S.M.A.R.T Goals</dc:title>
  <dc:creator>Kelly Henry</dc:creator>
  <cp:lastModifiedBy>Kelly Henry</cp:lastModifiedBy>
  <cp:revision>7</cp:revision>
  <dcterms:created xsi:type="dcterms:W3CDTF">2019-09-06T03:35:18Z</dcterms:created>
  <dcterms:modified xsi:type="dcterms:W3CDTF">2019-09-12T03:59:58Z</dcterms:modified>
</cp:coreProperties>
</file>